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3B0F4A-FB55-4A55-A8AB-20EC9BD68CCE}">
  <a:tblStyle styleId="{E43B0F4A-FB55-4A55-A8AB-20EC9BD68C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9860CBB-2589-432C-931F-31B766FCFD2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57b8abe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57b8abe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1b6f6500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1b6f6500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1b6f6500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d1b6f6500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1b6f6500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1b6f6500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1b6f6500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d1b6f6500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57b8abe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57b8abe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57b8abe5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57b8abe5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57b8abe5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57b8abe5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57b8abe5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57b8abe5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1b6f6500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1b6f6500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1b6f6500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1b6f6500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57b8abe5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57b8abe5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57b8abe5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d57b8abe5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d57b8abe5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d57b8abe5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57b8abe5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57b8abe5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d57b8abe5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d57b8abe5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1b6f6500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1b6f6500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d57b8abe5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d57b8abe5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57b8abe5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57b8abe5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57b8abe5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d57b8abe5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57b8abe5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d57b8abe5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1b6f6500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1b6f6500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门槛是指，需要理解AA框架本身才能使用。而且开发需要编程技能。此外，如果出了bug，那么。。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昂贵，一个UserOp需要42k，双倍于21k。见https://notes.ethereum.org/@vbuterin/account_abstraction_roadmap。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57b8abe5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57b8abe5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57b8abe5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57b8abe5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57b8abe5f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d57b8abe5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57b8abe5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d57b8abe5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57b8abe5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57b8abe5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57b8abe5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57b8abe5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57b8abe5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d57b8abe5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d1b6f6500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d1b6f6500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57b8abe5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d57b8abe5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57b8abe5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d57b8abe5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d7b304939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d7b304939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57b8abe5f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d57b8abe5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d57b8abe5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d57b8abe5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https://github.com/eth-infinitism/bundler/blob/v0.4.0/packages/bundler/src/modules/BundleManager.ts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f04eaf8c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f04eaf8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https://github.com/eth-infinitism/account-abstraction/blob/develop/contracts/core/StakeManager.sol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1b6f6500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1b6f6500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d1b6f6500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d1b6f6500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还有一个模拟执行接simulateHandleOp，有助于大家自己排错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d57b8abe5f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d57b8abe5f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还有一个模拟执行接simulateHandleOp，有助于大家自己排错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d57b8abe5f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d57b8abe5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还有一个模拟执行接simulateHandleOp，有助于大家自己排错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d57b8abe5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d57b8abe5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还有一个模拟执行接simulateHandleOp，有助于大家自己排错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d57b8abe5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d57b8abe5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还有一个模拟执行接simulateHandleOp，有助于大家自己排错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70dc0a2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d70dc0a2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1b6f6500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d1b6f6500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这个图画的不好，AA是AA账户，Account是常规账户。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1b6f6500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1b6f6500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excalidraw画图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1b6f6500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1b6f6500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注：实际的排列格式和文档中稍有不同，参考https://github.com/eth-infinitism/account-abstraction/blob/develop/contracts/interfaces/UserOperation.sol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1b6f6500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1b6f6500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57b8abe5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d57b8abe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这一部分放了很多内容，后面都删除了，放在第三节课就行了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个人认为根本不需要强制用salt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eth-infinitism/account-abstraction/blob/v0.4.0/contracts/core/BaseAccount.sol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eth-infinitism/bundler/blob/1a9d87cc6b3183f03e4d5ae78fa68be95b7942af/packages/sdk/src/calcPreVerificationGas.ts#L61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eth-infinitism/bundler/blob/v0.4.0/packages/bundler/src/modules/ExecutionManager.ts" TargetMode="External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eth-infinitism/bundler/blob/v0.4.0/packages/bundler/src/modules/ValidationManager.ts" TargetMode="External"/><Relationship Id="rId4" Type="http://schemas.openxmlformats.org/officeDocument/2006/relationships/hyperlink" Target="https://github.com/eth-infinitism/bundler/blob/b85c2bbcdf99b8c319a928533deb9276fe2d7bf8/packages/sdk/src/calcPreVerificationGas.ts#L6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eth-infinitism/bundler/blob/v0.4.0/packages/bundler/src/modules/ValidationManager.ts" TargetMode="External"/><Relationship Id="rId4" Type="http://schemas.openxmlformats.org/officeDocument/2006/relationships/hyperlink" Target="https://github.com/eth-infinitism/bundler/blob/v0.4.0/packages/bundler/src/parseScannerResult.t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eth-infinitism/account-abstraction/blob/v0.4.0/contracts/core/EntryPoint.so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账户抽象实战系列(1)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原理详细解析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326675" y="3722075"/>
            <a:ext cx="13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CYZ</a:t>
            </a:r>
            <a:r>
              <a:rPr lang="zh-CN"/>
              <a:t> 2023-01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何时创建AA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</a:rPr>
              <a:t>handleOps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_validatePrepayment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zh-CN" sz="1200">
                <a:solidFill>
                  <a:schemeClr val="dk1"/>
                </a:solidFill>
              </a:rPr>
              <a:t>_createSenderIfNeeded：初始化sender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getRequiredPrefund：预付gasLimit ✖️ gasPrice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sender.validateUserOp：验证userOp签名，并补足费用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扣费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</a:rPr>
              <a:t>_executeUserOp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</a:rPr>
              <a:t>sender.call(calldata)：执行AA账户的特定函数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zh-CN" sz="1200">
                <a:solidFill>
                  <a:srgbClr val="000000"/>
                </a:solidFill>
              </a:rPr>
              <a:t>_handlePostOp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zh-CN" sz="1200">
                <a:solidFill>
                  <a:srgbClr val="000000"/>
                </a:solidFill>
              </a:rPr>
              <a:t>internalIncrementDeposit：根据实际执行的gas开销，退掉预付部分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000000"/>
                </a:solidFill>
              </a:rPr>
              <a:t>_compensate：转账给bundler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使用initcode创建账户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900"/>
            <a:ext cx="8011675" cy="18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95250"/>
            <a:ext cx="8326748" cy="18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sender字段的获取</a:t>
            </a:r>
            <a:r>
              <a:rPr lang="zh-C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_createSenderIfNeeded要求userOp.sender == 实际创建的sender地址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解决方式1: 使用create2规则，根据deployer, salt, code预测地址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解决方式2: deploy + revert</a:t>
            </a:r>
            <a:endParaRPr sz="13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125" y="3408850"/>
            <a:ext cx="7343252" cy="9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3. </a:t>
            </a:r>
            <a:r>
              <a:rPr lang="zh-CN"/>
              <a:t>AA</a:t>
            </a:r>
            <a:r>
              <a:rPr lang="zh-CN"/>
              <a:t>账户的充值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要点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充值的唯一目的是为了支付gas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任何地址可以为AA账户充值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调用EntryPoint.depositTo(sender)充值，该函数位于EntryPoint基类StakeManager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EntryPoint.receive会自动调用depositTo(msg.sender)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AA账户自己为EntryPoint转账，其receive函数会调用depositTo(msg.sender)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充值的数额会被记录在mapping(address=&gt;DepositInfo)中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预付gas费用时会从这里面的数额里扣减，退款gas费用时会从这里面的数额里增加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如果预付的gas不足，则要求AA账户在validateUserOp阶段为自己充值（先不考虑Paymaster）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AA账户可以调用withdrawTo来提款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300"/>
              <a:t>	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代码片段-充值(见StakeManager)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25" y="1206600"/>
            <a:ext cx="5553826" cy="161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25" y="3197050"/>
            <a:ext cx="4141176" cy="10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代码片段-</a:t>
            </a:r>
            <a:r>
              <a:rPr lang="zh-CN"/>
              <a:t>提款( 见StakeManager)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" y="3197050"/>
            <a:ext cx="4141176" cy="10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881485"/>
            <a:ext cx="9144003" cy="229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代码片段-AA支付缺失的金额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510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代码片段-</a:t>
            </a:r>
            <a:r>
              <a:rPr lang="zh-CN"/>
              <a:t>gas费用的使用(EntryPoint._validatePrepayment)</a:t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525" y="1403497"/>
            <a:ext cx="6024201" cy="184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思考1：</a:t>
            </a:r>
            <a:r>
              <a:rPr lang="zh-CN"/>
              <a:t>下面的两个写法中，哪个是正确的？</a:t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175"/>
            <a:ext cx="8839204" cy="219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558800" lvl="0" marL="457200" rtl="0" algn="ctr">
              <a:spcBef>
                <a:spcPts val="0"/>
              </a:spcBef>
              <a:spcAft>
                <a:spcPts val="0"/>
              </a:spcAft>
              <a:buSzPts val="5200"/>
              <a:buAutoNum type="arabicPeriod"/>
            </a:pPr>
            <a:r>
              <a:rPr lang="zh-CN"/>
              <a:t>AA和UserOp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答案</a:t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152475"/>
            <a:ext cx="8520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写法1中，</a:t>
            </a:r>
            <a:r>
              <a:rPr lang="zh-CN" sz="1200"/>
              <a:t>因为EntryPoint的receive调用了depositTo，所以transfer会失败，需要改为call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depositTo的核心是sstore，具有5k甚至20k的gas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transfer的gas限制为2300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call默认提交剩余gas的63/64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写法2中，用了call，但是我们要不要抛错呢？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EIP-4337原文中未对此做要求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Ef代码中的try-catch块可以处理用户抛出的错误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官方示例</a:t>
            </a:r>
            <a:r>
              <a:rPr lang="zh-CN" sz="1200" u="sng">
                <a:solidFill>
                  <a:schemeClr val="hlink"/>
                </a:solidFill>
                <a:hlinkClick r:id="rId3"/>
              </a:rPr>
              <a:t>BaseWallet</a:t>
            </a:r>
            <a:r>
              <a:rPr lang="zh-CN" sz="1200"/>
              <a:t>建议是交由Ef处理，抛出标准错误AA21（下图）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3496300"/>
            <a:ext cx="8839204" cy="149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Ep的错误处理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25" y="1179625"/>
            <a:ext cx="8839301" cy="379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思考2：下面的</a:t>
            </a:r>
            <a:r>
              <a:rPr lang="zh-CN"/>
              <a:t>AA账户的实现，有什么问题?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70125"/>
            <a:ext cx="8839201" cy="375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答案</a:t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1152475"/>
            <a:ext cx="8520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1、虽然任何人都可以给AA充值，但是只有AA自己可以提款，所以要加上withdrawFromEp函数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2、作为一个“账户”，本身应该具有充提资金来支付业务开销的能力，所以还要有receive payable和withdraw函数</a:t>
            </a:r>
            <a:endParaRPr sz="12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999" y="2419350"/>
            <a:ext cx="6329351" cy="21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</a:t>
            </a:r>
            <a:r>
              <a:rPr lang="zh-CN"/>
              <a:t>SDK：UserOp的构建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回顾：dapp客户端基本知识</a:t>
            </a:r>
            <a:endParaRPr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1152475"/>
            <a:ext cx="3924000" cy="3675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基本概念：Provider和Signer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Provider负责发送RPC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Signer负责写区块链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签名数据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签名交易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发送交易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对外提供统一接口，内部可有不同实现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JsonRpc</a:t>
            </a:r>
            <a:r>
              <a:rPr lang="zh-CN" sz="1300"/>
              <a:t>Provider</a:t>
            </a:r>
            <a:r>
              <a:rPr lang="zh-CN" sz="1300"/>
              <a:t>给L1发rpc请求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arb是给L2节点发请求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300"/>
              <a:t>	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4572000" y="1152475"/>
            <a:ext cx="3924000" cy="3675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交易处理过程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用户调用函数 xxxContract.xxxFunc()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ethers.Contract.buildSend通过abi将其转换为transaction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一些信息依赖Provider获取</a:t>
            </a:r>
            <a:endParaRPr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zh-CN" sz="1300"/>
              <a:t>chainId,getFeeData,estimateGas等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借助signer发送交易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签名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发送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1300"/>
              <a:t>	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SDK的</a:t>
            </a:r>
            <a:r>
              <a:rPr lang="zh-CN"/>
              <a:t>功能</a:t>
            </a:r>
            <a:endParaRPr/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311700" y="1000075"/>
            <a:ext cx="3921600" cy="3864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用于借助AA框架，调用合约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zh-CN" sz="1300"/>
              <a:t>直接</a:t>
            </a:r>
            <a:r>
              <a:rPr lang="zh-CN" sz="1300"/>
              <a:t>调用AA账户自身的函数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zh-CN" sz="1300"/>
              <a:t>间接</a:t>
            </a:r>
            <a:r>
              <a:rPr lang="zh-CN" sz="1300"/>
              <a:t>调用其他账户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用户指定</a:t>
            </a:r>
            <a:r>
              <a:rPr lang="zh-CN" sz="1300"/>
              <a:t>交易函数信息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xxxContract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xxxFunction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经过SDK，</a:t>
            </a:r>
            <a:r>
              <a:rPr lang="zh-CN" sz="1300"/>
              <a:t>内部一系列处理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最终调用到xxx函数</a:t>
            </a:r>
            <a:endParaRPr sz="1300"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526" y="1017729"/>
            <a:ext cx="2322026" cy="160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199" y="3033875"/>
            <a:ext cx="2209349" cy="183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SDK的构成</a:t>
            </a:r>
            <a:endParaRPr/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311700" y="1152475"/>
            <a:ext cx="2482800" cy="3339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ERC4337EthersProvider</a:t>
            </a:r>
            <a:endParaRPr sz="1300"/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常规RPC请求，有些委派给内部原生JsonRpcProvider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向bundler rpc发送特殊rpc请求：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eth_sendUserOperation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eth_estimateUserOperationGas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069071" y="1152475"/>
            <a:ext cx="2482800" cy="3339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/>
              <a:t>ERC4337EthersSigner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常规的signTransaction,signMessage等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核心函数sendTransaction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用于将交易转换为UserOperation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然后UserOperation发往bundler</a:t>
            </a:r>
            <a:endParaRPr sz="1100"/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5847997" y="1152475"/>
            <a:ext cx="2482800" cy="3339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/>
              <a:t>BaseAccountAPI: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用于构造UserOperation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核心函数createSignedUserOp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CN" sz="1100"/>
              <a:t>几乎UserOperation的每一个字段都有对应的函数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encodeExecute对应calldata字段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signUserOpHash</a:t>
            </a:r>
            <a:r>
              <a:rPr lang="zh-CN" sz="1100"/>
              <a:t>对应signaure字段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CN" sz="1100"/>
              <a:t>….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UserOp过程-</a:t>
            </a:r>
            <a:r>
              <a:rPr lang="zh-CN"/>
              <a:t>黑盒视角</a:t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125" y="959950"/>
            <a:ext cx="4503149" cy="42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UserOp过程-白盒视角</a:t>
            </a:r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25" y="1017725"/>
            <a:ext cx="7254502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1"/>
          <p:cNvSpPr txBox="1"/>
          <p:nvPr/>
        </p:nvSpPr>
        <p:spPr>
          <a:xfrm>
            <a:off x="7464400" y="1660275"/>
            <a:ext cx="1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ethers层</a:t>
            </a:r>
            <a:endParaRPr/>
          </a:p>
        </p:txBody>
      </p:sp>
      <p:sp>
        <p:nvSpPr>
          <p:cNvPr id="238" name="Google Shape;238;p41"/>
          <p:cNvSpPr txBox="1"/>
          <p:nvPr/>
        </p:nvSpPr>
        <p:spPr>
          <a:xfrm>
            <a:off x="7464400" y="2441250"/>
            <a:ext cx="1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SDK</a:t>
            </a:r>
            <a:r>
              <a:rPr lang="zh-CN"/>
              <a:t>层</a:t>
            </a:r>
            <a:endParaRPr/>
          </a:p>
        </p:txBody>
      </p:sp>
      <p:sp>
        <p:nvSpPr>
          <p:cNvPr id="239" name="Google Shape;239;p41"/>
          <p:cNvSpPr txBox="1"/>
          <p:nvPr/>
        </p:nvSpPr>
        <p:spPr>
          <a:xfrm>
            <a:off x="7461100" y="3157775"/>
            <a:ext cx="1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Bundler</a:t>
            </a:r>
            <a:r>
              <a:rPr lang="zh-CN"/>
              <a:t>层</a:t>
            </a:r>
            <a:endParaRPr/>
          </a:p>
        </p:txBody>
      </p:sp>
      <p:sp>
        <p:nvSpPr>
          <p:cNvPr id="240" name="Google Shape;240;p41"/>
          <p:cNvSpPr txBox="1"/>
          <p:nvPr/>
        </p:nvSpPr>
        <p:spPr>
          <a:xfrm>
            <a:off x="7464400" y="3845525"/>
            <a:ext cx="12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合约</a:t>
            </a:r>
            <a:r>
              <a:rPr lang="zh-CN"/>
              <a:t>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什么是AA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596400" y="1157650"/>
            <a:ext cx="2850000" cy="3600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一句话解释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AA账户是一个智能合约，和EOA一样可以承接资金、发起交易，但是通过合约逻辑控制这些操作的前提条件，而不是私钥。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3809997" y="1157650"/>
            <a:ext cx="2293200" cy="3600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优势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1）可编程性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支持丰富的扩展：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多重签名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聚合签名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更换密码学体系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社交恢复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邮件恢复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2）</a:t>
            </a:r>
            <a:r>
              <a:rPr lang="zh-CN"/>
              <a:t>兼容现有体系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6452550" y="1157650"/>
            <a:ext cx="2293200" cy="3600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劣势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1） 门槛</a:t>
            </a:r>
            <a:br>
              <a:rPr lang="zh-CN"/>
            </a:b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需要理解AA框架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需要编程技能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2） 昂贵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zh-CN" sz="1200"/>
              <a:t>42k (双倍于EOA)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ethers.Contract-buildSend</a:t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775" y="1185325"/>
            <a:ext cx="6600451" cy="33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erc4337EthersSigner</a:t>
            </a:r>
            <a:r>
              <a:rPr lang="zh-CN"/>
              <a:t>-sendTransaction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38" y="1231125"/>
            <a:ext cx="7534726" cy="32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BaseAccountAPI</a:t>
            </a:r>
            <a:endParaRPr/>
          </a:p>
        </p:txBody>
      </p:sp>
      <p:graphicFrame>
        <p:nvGraphicFramePr>
          <p:cNvPr id="258" name="Google Shape;258;p44"/>
          <p:cNvGraphicFramePr/>
          <p:nvPr/>
        </p:nvGraphicFramePr>
        <p:xfrm>
          <a:off x="448075" y="97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{F9860CBB-2589-432C-931F-31B766FCFD28}</a:tableStyleId>
              </a:tblPr>
              <a:tblGrid>
                <a:gridCol w="2047250"/>
                <a:gridCol w="1497150"/>
                <a:gridCol w="1326675"/>
              </a:tblGrid>
              <a:tr h="31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getAccountInitCode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initcode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i="1" lang="zh-CN" sz="800">
                          <a:solidFill>
                            <a:srgbClr val="333333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抽象函数</a:t>
                      </a:r>
                      <a:endParaRPr b="1" i="1" sz="800">
                        <a:solidFill>
                          <a:srgbClr val="333333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getNonce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nonce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i="1" lang="zh-CN" sz="800">
                          <a:solidFill>
                            <a:srgbClr val="333333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抽象函数</a:t>
                      </a:r>
                      <a:endParaRPr b="1" i="1" sz="800">
                        <a:solidFill>
                          <a:srgbClr val="333333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encodeExecute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calldata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i="1" lang="zh-CN" sz="800">
                          <a:solidFill>
                            <a:srgbClr val="333333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抽象函数</a:t>
                      </a:r>
                      <a:endParaRPr b="1" i="1" sz="800">
                        <a:solidFill>
                          <a:srgbClr val="333333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signUserOpHash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signature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b="1" i="1" lang="zh-CN" sz="800">
                          <a:solidFill>
                            <a:srgbClr val="333333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抽象函数</a:t>
                      </a:r>
                      <a:endParaRPr b="1" i="1" sz="800">
                        <a:solidFill>
                          <a:srgbClr val="333333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getPreVerificationGas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preVerificationGas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/>
                        <a:t>在</a:t>
                      </a:r>
                      <a:r>
                        <a:rPr lang="zh-CN" sz="800" u="sng">
                          <a:solidFill>
                            <a:schemeClr val="hlink"/>
                          </a:solidFill>
                          <a:hlinkClick r:id="rId3"/>
                        </a:rPr>
                        <a:t>overhead</a:t>
                      </a:r>
                      <a:r>
                        <a:rPr lang="zh-CN" sz="800"/>
                        <a:t>里配置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getVerificationGasLimit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verificationGasLimit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/>
                        <a:t>包括初始化+验证</a:t>
                      </a:r>
                      <a:endParaRPr sz="800"/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9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encodeUserOpCallDataAndGasLimit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callGasLimit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/>
                        <a:t>执行calldata开销</a:t>
                      </a:r>
                      <a:endParaRPr sz="800"/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createUnsignedUserOp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将</a:t>
                      </a: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Tx</a:t>
                      </a: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转换为未签名UserOp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/>
                        <a:t>入口</a:t>
                      </a:r>
                      <a:endParaRPr sz="800"/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createSignedUserOp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将Tx</a:t>
                      </a:r>
                      <a:r>
                        <a:rPr lang="zh-CN" sz="800">
                          <a:solidFill>
                            <a:srgbClr val="333333"/>
                          </a:solidFill>
                        </a:rPr>
                        <a:t>转换为已签名的UserOp</a:t>
                      </a:r>
                      <a:endParaRPr sz="800">
                        <a:solidFill>
                          <a:srgbClr val="333333"/>
                        </a:solidFill>
                      </a:endParaRPr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/>
                        <a:t>入口</a:t>
                      </a:r>
                      <a:endParaRPr sz="800"/>
                    </a:p>
                  </a:txBody>
                  <a:tcPr marT="0" marB="0" marR="68575" marL="68575" anchor="ctr">
                    <a:lnL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BCDD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p44"/>
          <p:cNvSpPr txBox="1"/>
          <p:nvPr/>
        </p:nvSpPr>
        <p:spPr>
          <a:xfrm>
            <a:off x="5792600" y="1821750"/>
            <a:ext cx="2998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需要自己重写4个抽象函数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需要根据实际自定义固定开销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借助了estimateGas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重写需要的部分，精细化排错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思考：下面情况下，应如何实现encodeExecute？</a:t>
            </a:r>
            <a:endParaRPr/>
          </a:p>
        </p:txBody>
      </p:sp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475" y="3947025"/>
            <a:ext cx="2585825" cy="9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024" y="1233623"/>
            <a:ext cx="4158549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050" y="2326200"/>
            <a:ext cx="4820114" cy="12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5"/>
          <p:cNvSpPr/>
          <p:nvPr/>
        </p:nvSpPr>
        <p:spPr>
          <a:xfrm>
            <a:off x="3076200" y="1953713"/>
            <a:ext cx="282300" cy="31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5"/>
          <p:cNvSpPr/>
          <p:nvPr/>
        </p:nvSpPr>
        <p:spPr>
          <a:xfrm>
            <a:off x="3076200" y="3649413"/>
            <a:ext cx="282300" cy="31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答案</a:t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325" y="3676250"/>
            <a:ext cx="6537748" cy="183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6"/>
          <p:cNvSpPr txBox="1"/>
          <p:nvPr/>
        </p:nvSpPr>
        <p:spPr>
          <a:xfrm>
            <a:off x="599725" y="959550"/>
            <a:ext cx="7598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理解参数含义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target：目标合约，对应XXXContract，它取自交易的to字段。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value：支付给目标合约的资金数，它取自交易的value字段。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data：目标函数xxxFunction的调用calldata，它取自交易的data字段。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区分target是否为sender本身，即直接调用，还是间接调用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如果是间接调用，参数的data是针对target合约的，而非AA账户的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因此，上面场景中，需要把参数target，value，data封装成execute的参数，再把exectute返回的calldata</a:t>
            </a:r>
            <a:endParaRPr sz="1200"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550" y="3152875"/>
            <a:ext cx="3829050" cy="36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46"/>
          <p:cNvCxnSpPr/>
          <p:nvPr/>
        </p:nvCxnSpPr>
        <p:spPr>
          <a:xfrm flipH="1">
            <a:off x="2873875" y="3433925"/>
            <a:ext cx="353700" cy="2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46"/>
          <p:cNvCxnSpPr/>
          <p:nvPr/>
        </p:nvCxnSpPr>
        <p:spPr>
          <a:xfrm flipH="1">
            <a:off x="4023500" y="3433925"/>
            <a:ext cx="166530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RPC调用-eth_sendUserOperation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350" y="2509275"/>
            <a:ext cx="6963302" cy="15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 txBox="1"/>
          <p:nvPr/>
        </p:nvSpPr>
        <p:spPr>
          <a:xfrm>
            <a:off x="599725" y="1492950"/>
            <a:ext cx="759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HttpRpcClient的sendUserOpToBundler负责发起rpc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内部借助了ERC4337EthersProvider的send功能，这继承自Provider基类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读取交易回执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599725" y="959550"/>
            <a:ext cx="759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这里的交易被当作UserOp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ERC4337EthersProvider重写了getTransactionReceipt实现该功能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采用实现UserOperation事件的方式实现</a:t>
            </a:r>
            <a:endParaRPr sz="1200"/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520450"/>
            <a:ext cx="8839204" cy="205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ctrTitle"/>
          </p:nvPr>
        </p:nvSpPr>
        <p:spPr>
          <a:xfrm>
            <a:off x="311700" y="1336325"/>
            <a:ext cx="8520600" cy="20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5. Bundler</a:t>
            </a:r>
            <a:r>
              <a:rPr lang="zh-CN"/>
              <a:t>：UserOp的</a:t>
            </a:r>
            <a:r>
              <a:rPr lang="zh-CN"/>
              <a:t>校验和发送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整体过程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4539000" cy="26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CN" sz="1000"/>
              <a:t>Http端口接收UserOp，交给</a:t>
            </a:r>
            <a:r>
              <a:rPr lang="zh-CN" sz="1000" u="sng">
                <a:solidFill>
                  <a:schemeClr val="hlink"/>
                </a:solidFill>
                <a:hlinkClick r:id="rId3"/>
              </a:rPr>
              <a:t>ExecutionManager.senderUserOperation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CN" sz="1000"/>
              <a:t>输入参数校验：包括格式校验、固有gas校验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CN" sz="1000"/>
              <a:t>UserOp校验：调用EntryPoint.simulateValidation进行验证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zh-CN" sz="1000"/>
              <a:t>验证校验结果，例如签名是否有错、是否已过期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zh-CN" sz="1000"/>
              <a:t>验证有无用到非法Opcode和非法存储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CN" sz="1000"/>
              <a:t>UserOp存入内存池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zh-CN" sz="1000"/>
              <a:t>打包处理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zh-CN" sz="1000"/>
              <a:t>内存池里捞出UserOps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zh-CN" sz="1000"/>
              <a:t>再调用一下</a:t>
            </a:r>
            <a:r>
              <a:rPr lang="zh-CN" sz="1000"/>
              <a:t>EntryPoint.simulateValidateUserOp排掉非法的UserOp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zh-CN" sz="1000"/>
              <a:t>调用EntryPoint.handleUserOps，上链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375" y="1695425"/>
            <a:ext cx="4367400" cy="13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输入参数校验</a:t>
            </a:r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11700" y="1152475"/>
            <a:ext cx="8520600" cy="23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见</a:t>
            </a:r>
            <a:r>
              <a:rPr lang="zh-CN" sz="1300" u="sng">
                <a:solidFill>
                  <a:schemeClr val="hlink"/>
                </a:solidFill>
                <a:hlinkClick r:id="rId3"/>
              </a:rPr>
              <a:t>ValidationManager</a:t>
            </a:r>
            <a:r>
              <a:rPr lang="zh-CN" sz="1300"/>
              <a:t>的validateInputParameters函数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验证是否存在字段缺失，字段格式是否合法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验证固定的固有开销preVerificationGas是否足额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会根据UserOp的特征（例如长度）计算出固有开销（即</a:t>
            </a:r>
            <a:r>
              <a:rPr lang="zh-CN" sz="1300" u="sng">
                <a:solidFill>
                  <a:schemeClr val="hlink"/>
                </a:solidFill>
                <a:hlinkClick r:id="rId4"/>
              </a:rPr>
              <a:t>calPreVerificationGas</a:t>
            </a:r>
            <a:r>
              <a:rPr lang="zh-CN" sz="1300"/>
              <a:t>函数）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如果不匹配，会报出preVerificationGas too low错误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预备知识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EOA和合约账户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都可以承接资金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都可以发起交易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交易的执行原理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交易结构(to, calldata, nonce, signature)，内存池，共识，EVM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abi，provider，signer，各类rpc等知识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Gas机制（EIP-1559, EIP-2028）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gas price = min(baseFee + maxPriorityFeePerGas, maxFeePerGas)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交易cost：tx(21000) + calldata(16非零字节 + 4/零字节) + opcode + refund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Create2(EIP-1014)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根据deployer，initcode（creationCode + args），salt固定，部署得到的地址就是固定</a:t>
            </a:r>
            <a:endParaRPr/>
          </a:p>
          <a:p>
            <a:pPr indent="-297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CN"/>
              <a:t>地址计算公式: keccak256(abi.encodePacked(0xff, deployer, salt, initCodeHash))[12:]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ethers的使用和原理，包括Contract类的逻辑，还有calldata的结构等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UserOperation</a:t>
            </a:r>
            <a:r>
              <a:rPr lang="zh-CN"/>
              <a:t>校验</a:t>
            </a:r>
            <a:endParaRPr/>
          </a:p>
        </p:txBody>
      </p:sp>
      <p:sp>
        <p:nvSpPr>
          <p:cNvPr id="317" name="Google Shape;317;p52"/>
          <p:cNvSpPr txBox="1"/>
          <p:nvPr>
            <p:ph idx="1" type="body"/>
          </p:nvPr>
        </p:nvSpPr>
        <p:spPr>
          <a:xfrm>
            <a:off x="311700" y="1152475"/>
            <a:ext cx="8520600" cy="3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见</a:t>
            </a:r>
            <a:r>
              <a:rPr lang="zh-CN" sz="1200" u="sng">
                <a:solidFill>
                  <a:schemeClr val="hlink"/>
                </a:solidFill>
                <a:hlinkClick r:id="rId3"/>
              </a:rPr>
              <a:t>ValidationManager</a:t>
            </a:r>
            <a:r>
              <a:rPr lang="zh-CN" sz="1200"/>
              <a:t>的validateUserOp函数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调用simulateValidation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_createSenderIfNeeded: 根据initcode，创建AA账户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调用sender.validateUserOp，paymaster的validatePaymasterUserOp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将验证结果，gas信息存入自定义错误ValidateResult并revert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练习：0.4.0的一个bug：为什么调用它会出现unrecognised custom error错误?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根据traceCall结果，验证状态正确，见</a:t>
            </a:r>
            <a:r>
              <a:rPr lang="zh-CN" sz="1200" u="sng">
                <a:solidFill>
                  <a:schemeClr val="hlink"/>
                </a:solidFill>
                <a:hlinkClick r:id="rId4"/>
              </a:rPr>
              <a:t>parseScannerResult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验证状态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验证</a:t>
            </a:r>
            <a:r>
              <a:rPr lang="zh-CN" sz="1200"/>
              <a:t>非法opcode和非法存储</a:t>
            </a:r>
            <a:r>
              <a:rPr lang="zh-CN" sz="1200"/>
              <a:t>（见parse）</a:t>
            </a:r>
            <a:endParaRPr sz="1200"/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CN" sz="1200"/>
              <a:t>借助debug_traceCall和</a:t>
            </a:r>
            <a:r>
              <a:rPr lang="zh-CN" sz="1200"/>
              <a:t>一个自定义的tracer，</a:t>
            </a:r>
            <a:r>
              <a:rPr lang="zh-CN" sz="1200"/>
              <a:t>返回详细追踪结果</a:t>
            </a:r>
            <a:endParaRPr sz="1200"/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CN" sz="1200"/>
              <a:t>一个字节码一个字节码的比对</a:t>
            </a:r>
            <a:endParaRPr sz="1200"/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zh-CN" sz="1200"/>
              <a:t>仅在unsafe模式下使用，例如hardhat node下必须指定unsafe，因为hardhat不支持dbg_traceCall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UserOperation打包上链</a:t>
            </a:r>
            <a:endParaRPr/>
          </a:p>
        </p:txBody>
      </p:sp>
      <p:pic>
        <p:nvPicPr>
          <p:cNvPr id="323" name="Google Shape;3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092974" cy="19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03425"/>
            <a:ext cx="4555457" cy="12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62" y="3821541"/>
            <a:ext cx="5760082" cy="89401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3"/>
          <p:cNvSpPr/>
          <p:nvPr/>
        </p:nvSpPr>
        <p:spPr>
          <a:xfrm>
            <a:off x="2420050" y="1714500"/>
            <a:ext cx="1869900" cy="17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3"/>
          <p:cNvSpPr/>
          <p:nvPr/>
        </p:nvSpPr>
        <p:spPr>
          <a:xfrm>
            <a:off x="1220600" y="2779900"/>
            <a:ext cx="141000" cy="994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防DOS机制</a:t>
            </a:r>
            <a:endParaRPr/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311700" y="1152475"/>
            <a:ext cx="8520600" cy="3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simulateValidation成功，不意味着handleOps成功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可以经由大量失败的handleOps，形成DOS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解决思路：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在分属两笔交易的validation中，确保它们不使用可变的数据，包括部分opcode，还有无关的存储。evm tracer会仔细解析使用到的opcode和存储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质押系统：sender/paymaster/factory需要质押足额的资金，并带上时间锁，提高攻击成本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白名单系统：如果想绕过一些规则限制，例如使用预言机获取价格，则需要注入白名单系统，提供后门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自动检测系统：如果bundler检测到某个</a:t>
            </a:r>
            <a:r>
              <a:rPr lang="zh-CN" sz="1200"/>
              <a:t>sender/paymaster/factory存在大量的失败handleOps，会予以封禁处理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ctrTitle"/>
          </p:nvPr>
        </p:nvSpPr>
        <p:spPr>
          <a:xfrm>
            <a:off x="311700" y="744575"/>
            <a:ext cx="8520600" cy="29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6. </a:t>
            </a:r>
            <a:r>
              <a:rPr lang="zh-CN"/>
              <a:t>EntryPoint：UserOp的</a:t>
            </a:r>
            <a:r>
              <a:rPr lang="zh-CN"/>
              <a:t>执行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整体过程</a:t>
            </a:r>
            <a:endParaRPr/>
          </a:p>
        </p:txBody>
      </p:sp>
      <p:sp>
        <p:nvSpPr>
          <p:cNvPr id="344" name="Google Shape;344;p56"/>
          <p:cNvSpPr txBox="1"/>
          <p:nvPr/>
        </p:nvSpPr>
        <p:spPr>
          <a:xfrm>
            <a:off x="388850" y="929050"/>
            <a:ext cx="8520600" cy="396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u="sng">
                <a:solidFill>
                  <a:schemeClr val="hlink"/>
                </a:solidFill>
                <a:hlinkClick r:id="rId3"/>
              </a:rPr>
              <a:t>handleOps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_validatePrepayment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_createSenderIfNeeded：初始化sender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prefund：预付gasLimit ✖️ gasPrice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sender.validateUserOp：验证userOp签名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_executeUserOp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sender.call(calldata)：</a:t>
            </a:r>
            <a:r>
              <a:rPr lang="zh-CN" sz="1200"/>
              <a:t>执行AA账户的特定函数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_handlePostOp: </a:t>
            </a:r>
            <a:r>
              <a:rPr lang="zh-CN" sz="1200"/>
              <a:t>根据实际执行的gas开销，退掉预付部分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_compensate：</a:t>
            </a:r>
            <a:r>
              <a:rPr lang="zh-CN" sz="1200"/>
              <a:t>转账给bundler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Prefund(1)：整体流程</a:t>
            </a:r>
            <a:endParaRPr/>
          </a:p>
        </p:txBody>
      </p:sp>
      <p:sp>
        <p:nvSpPr>
          <p:cNvPr id="350" name="Google Shape;350;p57"/>
          <p:cNvSpPr txBox="1"/>
          <p:nvPr/>
        </p:nvSpPr>
        <p:spPr>
          <a:xfrm>
            <a:off x="395900" y="1326450"/>
            <a:ext cx="2941500" cy="292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从_getRequiredPrefund</a:t>
            </a:r>
            <a:r>
              <a:rPr lang="zh-CN" sz="1200">
                <a:solidFill>
                  <a:schemeClr val="dk1"/>
                </a:solidFill>
              </a:rPr>
              <a:t>获取gas价格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如果sender不足以支付gas，需要在validateUserOp中补足差额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扣除sender的prefund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250" y="1106625"/>
            <a:ext cx="52927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Prefund(2)：价格计算机制</a:t>
            </a:r>
            <a:endParaRPr/>
          </a:p>
        </p:txBody>
      </p:sp>
      <p:sp>
        <p:nvSpPr>
          <p:cNvPr id="357" name="Google Shape;357;p58"/>
          <p:cNvSpPr txBox="1"/>
          <p:nvPr/>
        </p:nvSpPr>
        <p:spPr>
          <a:xfrm>
            <a:off x="388850" y="929050"/>
            <a:ext cx="8520600" cy="396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gasPrice: min(baseFee + maxPrioirityFeePerGas, maxFeePerGas)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gasLimit: preVerificationGas + verificationGasLimit + callGasLimit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58" name="Google Shape;3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25" y="1997200"/>
            <a:ext cx="6014275" cy="15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25" y="3492525"/>
            <a:ext cx="5108198" cy="14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gas费的退款</a:t>
            </a:r>
            <a:endParaRPr/>
          </a:p>
        </p:txBody>
      </p:sp>
      <p:sp>
        <p:nvSpPr>
          <p:cNvPr id="365" name="Google Shape;365;p59"/>
          <p:cNvSpPr txBox="1"/>
          <p:nvPr/>
        </p:nvSpPr>
        <p:spPr>
          <a:xfrm>
            <a:off x="388850" y="929050"/>
            <a:ext cx="8520600" cy="396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validateUserOp，还有调用calldata，都会用gasleft语句统计gas数目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</a:rPr>
              <a:t>超出实际的部分会退款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66" name="Google Shape;3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225" y="2003771"/>
            <a:ext cx="4903598" cy="151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227" y="3846300"/>
            <a:ext cx="6280125" cy="12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下节分享的内容</a:t>
            </a:r>
            <a:endParaRPr/>
          </a:p>
        </p:txBody>
      </p:sp>
      <p:sp>
        <p:nvSpPr>
          <p:cNvPr id="373" name="Google Shape;373;p60"/>
          <p:cNvSpPr txBox="1"/>
          <p:nvPr/>
        </p:nvSpPr>
        <p:spPr>
          <a:xfrm>
            <a:off x="388850" y="929050"/>
            <a:ext cx="8520600" cy="396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启动本地的链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启动本地的bundler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编写AA账户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编写AA账户调用脚本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排错技巧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参考资料</a:t>
            </a:r>
            <a:endParaRPr/>
          </a:p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CN" sz="1200">
                <a:solidFill>
                  <a:srgbClr val="448C2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EIP-4337</a:t>
            </a: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](</a:t>
            </a:r>
            <a:r>
              <a:rPr lang="zh-CN" sz="1200" u="sng">
                <a:solidFill>
                  <a:srgbClr val="4B69C6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https://eips.ethereum.org/EIPS/eip-4337</a:t>
            </a: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777777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CN" sz="1200">
                <a:solidFill>
                  <a:srgbClr val="448C2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EIP-4337 Implementation</a:t>
            </a: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](</a:t>
            </a:r>
            <a:r>
              <a:rPr lang="zh-CN" sz="1200" u="sng">
                <a:solidFill>
                  <a:srgbClr val="4B69C6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https://github.com/eth-infinitism/account-abstraction</a:t>
            </a: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777777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CN" sz="1200">
                <a:solidFill>
                  <a:srgbClr val="448C2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](</a:t>
            </a:r>
            <a:r>
              <a:rPr lang="zh-CN" sz="1200" u="sng">
                <a:solidFill>
                  <a:srgbClr val="4B69C6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https://eip4337.com/en/latest/resources.html</a:t>
            </a: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777777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77777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zh-CN" sz="1200">
                <a:solidFill>
                  <a:srgbClr val="448C2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开发指导</a:t>
            </a: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](</a:t>
            </a:r>
            <a:r>
              <a:rPr lang="zh-CN" sz="1200" u="sng">
                <a:solidFill>
                  <a:srgbClr val="4B69C6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https://www.notion.so/dapplearning/1-9d99463f25ca4c32a5776f6f2cb57edf</a:t>
            </a:r>
            <a:r>
              <a:rPr lang="zh-CN" sz="1200">
                <a:solidFill>
                  <a:srgbClr val="777777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777777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示意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596400" y="1767250"/>
            <a:ext cx="2241300" cy="2202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账户（Account）可以向AA账户发起常规交易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账户可以向A</a:t>
            </a:r>
            <a:r>
              <a:rPr lang="zh-CN"/>
              <a:t>A账户发起AA交易，AA框架会协助处理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AA账户可以向其他账户发起交易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700" y="798125"/>
            <a:ext cx="6094774" cy="39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整体</a:t>
            </a:r>
            <a:r>
              <a:rPr lang="zh-CN"/>
              <a:t>结构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577" y="414263"/>
            <a:ext cx="5902350" cy="43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596400" y="1157650"/>
            <a:ext cx="2241300" cy="2616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SDK: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生成交易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生成UserOp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发往bundler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Bundler：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验证UserO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发往EntryPoint</a:t>
            </a:r>
            <a:endParaRPr sz="12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EntryPoint：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>
                <a:solidFill>
                  <a:schemeClr val="dk1"/>
                </a:solidFill>
              </a:rPr>
              <a:t>创建账户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验证UserOp签名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预付gas费用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执行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 sz="1200"/>
              <a:t>返还gas费。支付bundler。</a:t>
            </a:r>
            <a:endParaRPr sz="1200"/>
          </a:p>
        </p:txBody>
      </p:sp>
      <p:sp>
        <p:nvSpPr>
          <p:cNvPr id="90" name="Google Shape;90;p18"/>
          <p:cNvSpPr txBox="1"/>
          <p:nvPr/>
        </p:nvSpPr>
        <p:spPr>
          <a:xfrm>
            <a:off x="655575" y="4579225"/>
            <a:ext cx="4133100" cy="467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https://eip4337.com/en/latest/resources.html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UserOp</a:t>
            </a:r>
            <a:r>
              <a:rPr lang="zh-CN"/>
              <a:t>结构</a:t>
            </a:r>
            <a:endParaRPr/>
          </a:p>
        </p:txBody>
      </p:sp>
      <p:graphicFrame>
        <p:nvGraphicFramePr>
          <p:cNvPr id="96" name="Google Shape;96;p19"/>
          <p:cNvGraphicFramePr/>
          <p:nvPr/>
        </p:nvGraphicFramePr>
        <p:xfrm>
          <a:off x="952500" y="95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{E43B0F4A-FB55-4A55-A8AB-20EC9BD68CCE}</a:tableStyleId>
              </a:tblPr>
              <a:tblGrid>
                <a:gridCol w="2413000"/>
                <a:gridCol w="2413000"/>
                <a:gridCol w="2413000"/>
              </a:tblGrid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bytes initdata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由[factory + factoryCalldata]构成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用于初始化AA账户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address sender</a:t>
                      </a:r>
                      <a:endParaRPr sz="1000"/>
                    </a:p>
                  </a:txBody>
                  <a:tcPr marT="0" marB="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AA账户地址</a:t>
                      </a:r>
                      <a:endParaRPr sz="1000"/>
                    </a:p>
                  </a:txBody>
                  <a:tcPr marT="0" marB="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用于调用AA账户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uint256 nonce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自增的字段，用于防止重放</a:t>
                      </a:r>
                      <a:endParaRPr sz="1000"/>
                    </a:p>
                  </a:txBody>
                  <a:tcPr marT="0" marB="0" marR="91425" marL="91425" anchor="ctr"/>
                </a:tc>
                <a:tc vMerge="1"/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bytes calldata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要调用AA账户的calldata</a:t>
                      </a:r>
                      <a:endParaRPr sz="1000"/>
                    </a:p>
                  </a:txBody>
                  <a:tcPr marT="0" marB="0" marR="91425" marL="91425" anchor="ctr"/>
                </a:tc>
                <a:tc vMerge="1"/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uint256 </a:t>
                      </a:r>
                      <a:r>
                        <a:rPr lang="zh-CN" sz="1000"/>
                        <a:t>preVerificationGas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链下配置的固定gas开销，按21000、68、4规则配置</a:t>
                      </a:r>
                      <a:endParaRPr sz="1000"/>
                    </a:p>
                  </a:txBody>
                  <a:tcPr marT="0" marB="0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决定了最多消耗多少个gas</a:t>
                      </a:r>
                      <a:endParaRPr sz="1000"/>
                    </a:p>
                  </a:txBody>
                  <a:tcPr marT="0" marB="0" marR="91425" marL="91425" anchor="ctr"/>
                </a:tc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uint256 verificationGasLimit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验证阶段 gas上限</a:t>
                      </a:r>
                      <a:endParaRPr sz="1000"/>
                    </a:p>
                  </a:txBody>
                  <a:tcPr marT="0" marB="0" marR="91425" marL="91425" anchor="ctr"/>
                </a:tc>
                <a:tc vMerge="1"/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uint256 callGasLimit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执行</a:t>
                      </a:r>
                      <a:r>
                        <a:rPr lang="zh-CN" sz="1000">
                          <a:solidFill>
                            <a:schemeClr val="dk1"/>
                          </a:solidFill>
                        </a:rPr>
                        <a:t>阶段 gas上限</a:t>
                      </a:r>
                      <a:endParaRPr sz="1000"/>
                    </a:p>
                  </a:txBody>
                  <a:tcPr marT="0" marB="0" marR="91425" marL="91425" anchor="ctr"/>
                </a:tc>
                <a:tc vMerge="1"/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uint256 maxPriorityFeePerGas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在basefee之上的额外支付的最大价格</a:t>
                      </a:r>
                      <a:endParaRPr sz="1000"/>
                    </a:p>
                  </a:txBody>
                  <a:tcPr marT="0" marB="0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决定了gas价格，采用1559方式</a:t>
                      </a:r>
                      <a:endParaRPr sz="1000"/>
                    </a:p>
                  </a:txBody>
                  <a:tcPr marT="0" marB="0" marR="91425" marL="91425" anchor="ctr"/>
                </a:tc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uint256 maxFeePerGas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最大gas价格</a:t>
                      </a:r>
                      <a:endParaRPr sz="1000"/>
                    </a:p>
                  </a:txBody>
                  <a:tcPr marT="0" marB="0" marR="91425" marL="91425" anchor="ctr"/>
                </a:tc>
                <a:tc vMerge="1"/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bytes paymasterAndData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由[paymaster + paymasterCalldata]构成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paymaster支付操作</a:t>
                      </a:r>
                      <a:endParaRPr sz="1000"/>
                    </a:p>
                  </a:txBody>
                  <a:tcPr marT="0" marB="0" marR="91425" marL="91425" anchor="ctr"/>
                </a:tc>
              </a:tr>
              <a:tr h="327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bytes signature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签名。可以扩展，比如采用多签</a:t>
                      </a:r>
                      <a:endParaRPr sz="1000"/>
                    </a:p>
                  </a:txBody>
                  <a:tcPr marT="0" marB="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签名信息</a:t>
                      </a:r>
                      <a:endParaRPr sz="1000"/>
                    </a:p>
                  </a:txBody>
                  <a:tcPr marT="0" marB="0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</a:t>
            </a:r>
            <a:r>
              <a:rPr lang="zh-CN"/>
              <a:t>AA</a:t>
            </a:r>
            <a:r>
              <a:rPr lang="zh-CN"/>
              <a:t>账户</a:t>
            </a:r>
            <a:r>
              <a:rPr lang="zh-CN"/>
              <a:t>的</a:t>
            </a:r>
            <a:r>
              <a:rPr lang="zh-CN"/>
              <a:t>创建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如何创建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方式1: 手动部署</a:t>
            </a:r>
            <a:endParaRPr sz="1300"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CN" sz="1300"/>
              <a:t>方式2: 使用AA初始化机制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AA的初始化发生在验证和执行之前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how：在initcode字段中指定工厂 + 工厂的calldata</a:t>
            </a:r>
            <a:endParaRPr sz="1300"/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zh-CN" sz="1300"/>
              <a:t>可以使用EIP-2470之类的工厂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sender字段的填写</a:t>
            </a:r>
            <a:endParaRPr sz="1300"/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zh-CN" sz="1300"/>
              <a:t>可以使用CREATE2的部署方法计算：keccak256(0xff, factory, salt, senderCodeHash)</a:t>
            </a:r>
            <a:endParaRPr sz="1300"/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zh-CN" sz="1300"/>
              <a:t>也可以用deploy + revert方法：见EntryPoint的getSenderAddress(initcode)方法</a:t>
            </a:r>
            <a:endParaRPr sz="13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zh-CN" sz="1300"/>
              <a:t>如何解决启动gas费的问题：借助Paymaster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